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86" r:id="rId2"/>
    <p:sldId id="285" r:id="rId3"/>
    <p:sldId id="298" r:id="rId4"/>
    <p:sldId id="284" r:id="rId5"/>
    <p:sldId id="299" r:id="rId6"/>
    <p:sldId id="300" r:id="rId7"/>
    <p:sldId id="288" r:id="rId8"/>
    <p:sldId id="289" r:id="rId9"/>
    <p:sldId id="287" r:id="rId10"/>
    <p:sldId id="290" r:id="rId11"/>
    <p:sldId id="291" r:id="rId12"/>
    <p:sldId id="292" r:id="rId13"/>
    <p:sldId id="294" r:id="rId14"/>
    <p:sldId id="293" r:id="rId15"/>
    <p:sldId id="295" r:id="rId16"/>
    <p:sldId id="296" r:id="rId17"/>
    <p:sldId id="301" r:id="rId18"/>
    <p:sldId id="297" r:id="rId19"/>
    <p:sldId id="282" r:id="rId2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A51E2-5ABF-4A87-9C4B-CBABF169F5BD}" v="53" dt="2023-09-16T14:36:27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F2B46E-B5CB-7C46-81F3-335AEE33CC5F}" type="datetime1">
              <a:rPr lang="fr-FR"/>
              <a:pPr>
                <a:defRPr/>
              </a:pPr>
              <a:t>16/09/2023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27745A-D634-8F47-8490-C5213E5E10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FFBB-PP-Accuei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FFBB-PP-Titr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2238" y="6453188"/>
            <a:ext cx="2133600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Arial" charset="0"/>
                <a:cs typeface="Arial" charset="0"/>
              </a:defRPr>
            </a:lvl1pPr>
          </a:lstStyle>
          <a:p>
            <a:fld id="{0A5EA602-6A8A-2543-8691-6BC1437A0A33}" type="datetime1">
              <a:rPr lang="fr-FR"/>
              <a:pPr/>
              <a:t>16/09/2023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811963" y="6434138"/>
            <a:ext cx="2133600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Arial" charset="0"/>
                <a:cs typeface="Arial" charset="0"/>
              </a:defRPr>
            </a:lvl1pPr>
          </a:lstStyle>
          <a:p>
            <a:fld id="{9E3E3DBA-3A6F-4847-927A-4BC28AEA793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FFBB-PP-Text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122238" y="6453188"/>
            <a:ext cx="2133600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Arial" charset="0"/>
                <a:cs typeface="Arial" charset="0"/>
              </a:defRPr>
            </a:lvl1pPr>
          </a:lstStyle>
          <a:p>
            <a:fld id="{7753CC7E-E4E9-7B47-B894-0FA8B4BAD949}" type="datetime1">
              <a:rPr lang="fr-FR"/>
              <a:pPr/>
              <a:t>16/09/2023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6811963" y="6434138"/>
            <a:ext cx="2133600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Arial" charset="0"/>
                <a:cs typeface="Arial" charset="0"/>
              </a:defRPr>
            </a:lvl1pPr>
          </a:lstStyle>
          <a:p>
            <a:fld id="{DB25BE26-4CAA-9546-B796-F4EF15F1C43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FBB-PP-Text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2238" y="6453188"/>
            <a:ext cx="2133600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Arial" charset="0"/>
                <a:cs typeface="Arial" charset="0"/>
              </a:defRPr>
            </a:lvl1pPr>
          </a:lstStyle>
          <a:p>
            <a:fld id="{43F13A5A-DA6E-864D-B2C4-B33A0D429EFD}" type="datetime1">
              <a:rPr lang="fr-FR"/>
              <a:pPr/>
              <a:t>16/09/2023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811963" y="6434138"/>
            <a:ext cx="2133600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Arial" charset="0"/>
                <a:cs typeface="Arial" charset="0"/>
              </a:defRPr>
            </a:lvl1pPr>
          </a:lstStyle>
          <a:p>
            <a:fld id="{610F9B9E-1087-9E43-8D8B-ECC79942362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FFBB-PP-Fin.jp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7892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2343750" y="5948619"/>
            <a:ext cx="44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117 RUE DU CHÂTEAU DES RENTIERS - 75013 PARIS</a:t>
            </a:r>
          </a:p>
          <a:p>
            <a:pPr algn="ctr"/>
            <a:r>
              <a:rPr lang="fr-FR" sz="900" dirty="0">
                <a:solidFill>
                  <a:srgbClr val="FFFFFF"/>
                </a:solidFill>
              </a:rPr>
              <a:t>T 01 53 94 25 54 - F 01 53 94 26 85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marysejubert@orange.fr?%25subject=My%20Subject&amp;cc=comite.basket28@wanadoo.fr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hristine.poizat@orange.fr" TargetMode="External"/><Relationship Id="rId2" Type="http://schemas.openxmlformats.org/officeDocument/2006/relationships/hyperlink" Target="mailto:edorepartiteur28@gmail.com;marie-christine.poizat@orange.fr?%25subject=My%20Subject&amp;cc=sebastien.roger84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eetloirbasketball.fr/designation-des-arbitres/" TargetMode="External"/><Relationship Id="rId5" Type="http://schemas.openxmlformats.org/officeDocument/2006/relationships/image" Target="../media/image6.png"/><Relationship Id="rId4" Type="http://schemas.openxmlformats.org/officeDocument/2006/relationships/hyperlink" Target="mailto:sebastien.roger84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etloirbasketball.fr/designation-des-arbitr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etloirbasketball.fr/designation-des-arbitr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hristine.poizat@orange.fr?%25subject=My%20Subject&amp;cc=sebastien.roger84@gmail.com" TargetMode="External"/><Relationship Id="rId2" Type="http://schemas.openxmlformats.org/officeDocument/2006/relationships/hyperlink" Target="mailto:vsauvetre@gmail.com?%25subject=My%20Subject&amp;cc=sebastien.roger84@gmail.co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quipement sportif, balle, texte, compétition sportive&#10;&#10;Description générée automatiquement">
            <a:extLst>
              <a:ext uri="{FF2B5EF4-FFF2-40B4-BE49-F238E27FC236}">
                <a16:creationId xmlns:a16="http://schemas.microsoft.com/office/drawing/2014/main" id="{C7D66DF8-CF06-AD08-CCC3-9F51A701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397"/>
            <a:ext cx="9144000" cy="59126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769DFA-7C43-45BE-1827-A288B44E8CC1}"/>
              </a:ext>
            </a:extLst>
          </p:cNvPr>
          <p:cNvSpPr/>
          <p:nvPr/>
        </p:nvSpPr>
        <p:spPr>
          <a:xfrm>
            <a:off x="0" y="-6259"/>
            <a:ext cx="9143999" cy="92333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Saison 2023 /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AB72-6495-91B1-B66F-015A386D2CE5}"/>
              </a:ext>
            </a:extLst>
          </p:cNvPr>
          <p:cNvSpPr/>
          <p:nvPr/>
        </p:nvSpPr>
        <p:spPr>
          <a:xfrm>
            <a:off x="175647" y="1757964"/>
            <a:ext cx="6566115" cy="1754326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fr-FR" sz="54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CHARTRES</a:t>
            </a:r>
          </a:p>
          <a:p>
            <a:r>
              <a:rPr lang="fr-FR" sz="5400" b="1" dirty="0">
                <a:ln w="13462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189580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E0F2A-7DBC-E688-F757-85DCA9C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07194" y="1027057"/>
            <a:ext cx="4091623" cy="54875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69473B-8F68-BE9F-04F7-252ED8206E12}"/>
              </a:ext>
            </a:extLst>
          </p:cNvPr>
          <p:cNvSpPr txBox="1"/>
          <p:nvPr/>
        </p:nvSpPr>
        <p:spPr>
          <a:xfrm>
            <a:off x="161597" y="1663855"/>
            <a:ext cx="4024148" cy="110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 D’ENGAGEMENT  JOUEUR</a:t>
            </a:r>
            <a:endParaRPr lang="fr-F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doit figurer sur la fiche FBI , il y a un ‘bouton’ pour l’enregistrer</a:t>
            </a:r>
          </a:p>
        </p:txBody>
      </p:sp>
    </p:spTree>
    <p:extLst>
      <p:ext uri="{BB962C8B-B14F-4D97-AF65-F5344CB8AC3E}">
        <p14:creationId xmlns:p14="http://schemas.microsoft.com/office/powerpoint/2010/main" val="227064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E0F2A-7DBC-E688-F757-85DCA9C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20739" y="1027057"/>
            <a:ext cx="3864532" cy="54875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69473B-8F68-BE9F-04F7-252ED8206E12}"/>
              </a:ext>
            </a:extLst>
          </p:cNvPr>
          <p:cNvSpPr txBox="1"/>
          <p:nvPr/>
        </p:nvSpPr>
        <p:spPr>
          <a:xfrm>
            <a:off x="161597" y="1663855"/>
            <a:ext cx="4024148" cy="329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de 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demande est dématérialisée, il faut la faire sur 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e-licence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l’envoyer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cette feuille, vous avez les conditions pour en faire la demande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vous transmets aussi comment faire cette extension 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3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E0F2A-7DBC-E688-F757-85DCA9C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20739" y="1093466"/>
            <a:ext cx="3864532" cy="53546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69473B-8F68-BE9F-04F7-252ED8206E12}"/>
              </a:ext>
            </a:extLst>
          </p:cNvPr>
          <p:cNvSpPr txBox="1"/>
          <p:nvPr/>
        </p:nvSpPr>
        <p:spPr>
          <a:xfrm>
            <a:off x="161597" y="1663855"/>
            <a:ext cx="4024148" cy="2198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de LICENCE  0</a:t>
            </a: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2 ans de licence T dans le même club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a envoyer à la FFBB , au service qualification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5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4F09E2-4646-ED1D-C39B-CE32A1EB7EE4}"/>
              </a:ext>
            </a:extLst>
          </p:cNvPr>
          <p:cNvSpPr txBox="1"/>
          <p:nvPr/>
        </p:nvSpPr>
        <p:spPr>
          <a:xfrm>
            <a:off x="114300" y="1371627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</a:rPr>
              <a:t>Contact par mail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C30637-75D6-C843-164B-EE03CA075782}"/>
              </a:ext>
            </a:extLst>
          </p:cNvPr>
          <p:cNvSpPr txBox="1"/>
          <p:nvPr/>
        </p:nvSpPr>
        <p:spPr>
          <a:xfrm>
            <a:off x="-87302" y="1813733"/>
            <a:ext cx="9231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0000"/>
                </a:solidFill>
                <a:hlinkClick r:id="rId2"/>
              </a:rPr>
              <a:t>marysejubert@orange.fr</a:t>
            </a:r>
            <a:endParaRPr lang="fr-FR" sz="2800" dirty="0">
              <a:solidFill>
                <a:srgbClr val="000000"/>
              </a:solidFill>
            </a:endParaRPr>
          </a:p>
          <a:p>
            <a:pPr algn="ctr"/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9423F0-13E5-BA3B-6FF3-49D228A1F58C}"/>
              </a:ext>
            </a:extLst>
          </p:cNvPr>
          <p:cNvSpPr txBox="1"/>
          <p:nvPr/>
        </p:nvSpPr>
        <p:spPr>
          <a:xfrm>
            <a:off x="496614" y="265977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Privilégier le contact par mail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88F4FC-C023-86BE-A431-70910BE0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568" y="3070287"/>
            <a:ext cx="3344780" cy="3357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C037A4B-7A91-1AFA-91E9-100C40E790BE}"/>
              </a:ext>
            </a:extLst>
          </p:cNvPr>
          <p:cNvSpPr/>
          <p:nvPr/>
        </p:nvSpPr>
        <p:spPr>
          <a:xfrm>
            <a:off x="3657600" y="4667250"/>
            <a:ext cx="676833" cy="3693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E284F0-C3BC-F593-CEE1-AFE69ED81942}"/>
              </a:ext>
            </a:extLst>
          </p:cNvPr>
          <p:cNvSpPr txBox="1"/>
          <p:nvPr/>
        </p:nvSpPr>
        <p:spPr>
          <a:xfrm>
            <a:off x="340462" y="4330958"/>
            <a:ext cx="301233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Retrouvez tous les document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le site du comité à la rubrique Licences</a:t>
            </a:r>
          </a:p>
        </p:txBody>
      </p:sp>
    </p:spTree>
    <p:extLst>
      <p:ext uri="{BB962C8B-B14F-4D97-AF65-F5344CB8AC3E}">
        <p14:creationId xmlns:p14="http://schemas.microsoft.com/office/powerpoint/2010/main" val="368821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SPORTIVE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7633447-E42C-A539-87BF-830426C3687B}"/>
              </a:ext>
            </a:extLst>
          </p:cNvPr>
          <p:cNvSpPr txBox="1"/>
          <p:nvPr/>
        </p:nvSpPr>
        <p:spPr>
          <a:xfrm>
            <a:off x="152400" y="18350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Reprise des compétitions départementales le 23 / 24 septembre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F010CB-EF4C-FDD9-47B8-4264F12E8E3B}"/>
              </a:ext>
            </a:extLst>
          </p:cNvPr>
          <p:cNvSpPr txBox="1"/>
          <p:nvPr/>
        </p:nvSpPr>
        <p:spPr>
          <a:xfrm>
            <a:off x="152400" y="2541932"/>
            <a:ext cx="906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Pas de changement pour le championnat interdépartemental jeunes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780A16-03C2-0E9A-EA0F-9A788F11A80C}"/>
              </a:ext>
            </a:extLst>
          </p:cNvPr>
          <p:cNvSpPr txBox="1"/>
          <p:nvPr/>
        </p:nvSpPr>
        <p:spPr>
          <a:xfrm>
            <a:off x="152400" y="3272637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Championnats seniors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1 poule de 9 équipes en PRM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1 poule de 5 équipes en PRF (chaque équipe se rencontre 4 fois)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2 poules de 6 équipe en DM2 (2 phases, regroupement en poule excellence des 6 meilleures équipes)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Accession au championnat régional 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RF2 : les 2 meilleures équipes aux tournois d’accession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</a:rPr>
              <a:t>RM3 : l’équipe victorieuse des tournois d’accession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2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69269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SPORTIVE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7633447-E42C-A539-87BF-830426C3687B}"/>
              </a:ext>
            </a:extLst>
          </p:cNvPr>
          <p:cNvSpPr txBox="1"/>
          <p:nvPr/>
        </p:nvSpPr>
        <p:spPr>
          <a:xfrm>
            <a:off x="77792" y="14753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Reprise des compétitions départementales le 23 / 24 septembre 2023</a:t>
            </a:r>
          </a:p>
          <a:p>
            <a:pPr algn="ctr"/>
            <a:r>
              <a:rPr lang="fr-FR" dirty="0">
                <a:solidFill>
                  <a:srgbClr val="000000"/>
                </a:solidFill>
                <a:highlight>
                  <a:srgbClr val="FF0000"/>
                </a:highlight>
              </a:rPr>
              <a:t>     </a:t>
            </a:r>
            <a:r>
              <a:rPr lang="fr-FR" b="1" dirty="0">
                <a:solidFill>
                  <a:srgbClr val="000000"/>
                </a:solidFill>
                <a:highlight>
                  <a:srgbClr val="FF0000"/>
                </a:highlight>
              </a:rPr>
              <a:t>(ATTENTION des joueurs sont suspendus le week-end du 23-24/09/23)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F010CB-EF4C-FDD9-47B8-4264F12E8E3B}"/>
              </a:ext>
            </a:extLst>
          </p:cNvPr>
          <p:cNvSpPr txBox="1"/>
          <p:nvPr/>
        </p:nvSpPr>
        <p:spPr>
          <a:xfrm>
            <a:off x="155584" y="2588515"/>
            <a:ext cx="906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00"/>
                </a:solidFill>
              </a:rPr>
              <a:t>A noter les week-end réservés 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21 et 22 octobre – Week-end des Automnales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11 et 12 mai 2024 – Week-end de l’Ascension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780A16-03C2-0E9A-EA0F-9A788F11A80C}"/>
              </a:ext>
            </a:extLst>
          </p:cNvPr>
          <p:cNvSpPr txBox="1"/>
          <p:nvPr/>
        </p:nvSpPr>
        <p:spPr>
          <a:xfrm>
            <a:off x="152400" y="3921684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Organisations finales: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4-5 Mai 2024</a:t>
            </a:r>
            <a:r>
              <a:rPr lang="fr-FR" dirty="0">
                <a:solidFill>
                  <a:srgbClr val="000000"/>
                </a:solidFill>
              </a:rPr>
              <a:t> – Finales Régionales jeunes 1ere division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Date à définir</a:t>
            </a:r>
            <a:r>
              <a:rPr lang="fr-FR" dirty="0">
                <a:solidFill>
                  <a:srgbClr val="000000"/>
                </a:solidFill>
              </a:rPr>
              <a:t> - Finales Régionales Jeunes 2</a:t>
            </a:r>
            <a:r>
              <a:rPr lang="fr-FR" baseline="30000" dirty="0">
                <a:solidFill>
                  <a:srgbClr val="000000"/>
                </a:solidFill>
              </a:rPr>
              <a:t>ème</a:t>
            </a:r>
            <a:r>
              <a:rPr lang="fr-FR" dirty="0">
                <a:solidFill>
                  <a:srgbClr val="000000"/>
                </a:solidFill>
              </a:rPr>
              <a:t> Division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19 Mai 2024</a:t>
            </a:r>
            <a:r>
              <a:rPr lang="fr-FR" dirty="0">
                <a:solidFill>
                  <a:srgbClr val="000000"/>
                </a:solidFill>
              </a:rPr>
              <a:t> – Finales de play-off départementales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1</a:t>
            </a:r>
            <a:r>
              <a:rPr lang="fr-FR" b="1" baseline="30000" dirty="0">
                <a:solidFill>
                  <a:srgbClr val="000000"/>
                </a:solidFill>
              </a:rPr>
              <a:t>er</a:t>
            </a:r>
            <a:r>
              <a:rPr lang="fr-FR" b="1" dirty="0">
                <a:solidFill>
                  <a:srgbClr val="000000"/>
                </a:solidFill>
              </a:rPr>
              <a:t> Juin 2024</a:t>
            </a:r>
            <a:r>
              <a:rPr lang="fr-FR" dirty="0">
                <a:solidFill>
                  <a:srgbClr val="000000"/>
                </a:solidFill>
              </a:rPr>
              <a:t> – Finales Interdépartementales U13F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22 et 23 Juin 2024</a:t>
            </a:r>
            <a:r>
              <a:rPr lang="fr-FR" dirty="0">
                <a:solidFill>
                  <a:srgbClr val="000000"/>
                </a:solidFill>
              </a:rPr>
              <a:t> – Finales des coupes Comité et Eure-et-Loir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F4A911-D8C5-003C-E88D-1055500B3ED8}"/>
              </a:ext>
            </a:extLst>
          </p:cNvPr>
          <p:cNvSpPr txBox="1"/>
          <p:nvPr/>
        </p:nvSpPr>
        <p:spPr>
          <a:xfrm>
            <a:off x="74608" y="10654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0000"/>
                </a:solidFill>
              </a:rPr>
              <a:t>Calendrier 2023-2024</a:t>
            </a:r>
          </a:p>
        </p:txBody>
      </p:sp>
    </p:spTree>
    <p:extLst>
      <p:ext uri="{BB962C8B-B14F-4D97-AF65-F5344CB8AC3E}">
        <p14:creationId xmlns:p14="http://schemas.microsoft.com/office/powerpoint/2010/main" val="424168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3x3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7633447-E42C-A539-87BF-830426C3687B}"/>
              </a:ext>
            </a:extLst>
          </p:cNvPr>
          <p:cNvSpPr txBox="1"/>
          <p:nvPr/>
        </p:nvSpPr>
        <p:spPr>
          <a:xfrm>
            <a:off x="152400" y="18350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Championnat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Engagement des équipes fin septembre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Début du championnat dès que possible (nb d’équipes)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4 journées minimum avant Mars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F010CB-EF4C-FDD9-47B8-4264F12E8E3B}"/>
              </a:ext>
            </a:extLst>
          </p:cNvPr>
          <p:cNvSpPr txBox="1"/>
          <p:nvPr/>
        </p:nvSpPr>
        <p:spPr>
          <a:xfrm>
            <a:off x="153992" y="3429000"/>
            <a:ext cx="906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Prise de contact pour l’organisation du Basket Tour 3x3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780A16-03C2-0E9A-EA0F-9A788F11A80C}"/>
              </a:ext>
            </a:extLst>
          </p:cNvPr>
          <p:cNvSpPr txBox="1"/>
          <p:nvPr/>
        </p:nvSpPr>
        <p:spPr>
          <a:xfrm>
            <a:off x="191296" y="443238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Mise en place d’un championnat entreprises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 Appel aux sponsors des clubs du département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026" name="Image 3">
            <a:extLst>
              <a:ext uri="{FF2B5EF4-FFF2-40B4-BE49-F238E27FC236}">
                <a16:creationId xmlns:a16="http://schemas.microsoft.com/office/drawing/2014/main" id="{46B744D3-C104-87BB-77F3-F4059CB3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862"/>
            <a:ext cx="962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0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69269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Organisations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2B67EAC-24D3-2CD0-9944-98C4B06A7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08723"/>
              </p:ext>
            </p:extLst>
          </p:nvPr>
        </p:nvGraphicFramePr>
        <p:xfrm>
          <a:off x="444585" y="792489"/>
          <a:ext cx="8117525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83">
                  <a:extLst>
                    <a:ext uri="{9D8B030D-6E8A-4147-A177-3AD203B41FA5}">
                      <a16:colId xmlns:a16="http://schemas.microsoft.com/office/drawing/2014/main" val="2189955890"/>
                    </a:ext>
                  </a:extLst>
                </a:gridCol>
                <a:gridCol w="3729972">
                  <a:extLst>
                    <a:ext uri="{9D8B030D-6E8A-4147-A177-3AD203B41FA5}">
                      <a16:colId xmlns:a16="http://schemas.microsoft.com/office/drawing/2014/main" val="3645899281"/>
                    </a:ext>
                  </a:extLst>
                </a:gridCol>
                <a:gridCol w="2234870">
                  <a:extLst>
                    <a:ext uri="{9D8B030D-6E8A-4147-A177-3AD203B41FA5}">
                      <a16:colId xmlns:a16="http://schemas.microsoft.com/office/drawing/2014/main" val="3718954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LCVL + CD28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4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</a:rPr>
                        <a:t>21/10/23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0000"/>
                          </a:solidFill>
                        </a:rPr>
                        <a:t>Automnales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0000"/>
                          </a:solidFill>
                        </a:rPr>
                        <a:t>Blois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5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1-3/11/23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Bourges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5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2/12/23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Bourges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4-8/03/24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Bourges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46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2-7/04/24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CREPS-3x3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Bourges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9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4&amp;5 ou 8&amp;9 Mai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Finales Région jeunes A et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CD28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4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12/05/24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Master ligue 3x3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CD45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3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25/05/24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Finales </a:t>
                      </a:r>
                      <a:r>
                        <a:rPr lang="fr-FR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inter-région</a:t>
                      </a:r>
                      <a:endParaRPr lang="fr-FR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25/05/24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P.O. &amp; B.O. Régional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CD28</a:t>
                      </a: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– CD45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3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01/06/24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Finales </a:t>
                      </a:r>
                      <a:r>
                        <a:rPr lang="fr-FR" sz="14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Interdépart</a:t>
                      </a: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U13F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CD28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1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07/06/24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AG Comité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CRJS - Chartres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7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15/06/24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Festi</a:t>
                      </a: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CD41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7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16/06/24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AG Ligue du Centre Val de Loire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CD41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5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22/06/24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Finales Coupes du Comité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6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23/06/24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Finales Coupes d’Eure-et-Loir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7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59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4F2E75-A052-BE2F-7A8C-C509752D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2103" y="1527221"/>
            <a:ext cx="3471772" cy="42216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5396E0-C6A4-16A5-065C-30EADBF4837F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5A144D-5655-B4E7-F77F-A8D1ACAAF4A8}"/>
              </a:ext>
            </a:extLst>
          </p:cNvPr>
          <p:cNvSpPr txBox="1"/>
          <p:nvPr/>
        </p:nvSpPr>
        <p:spPr>
          <a:xfrm>
            <a:off x="765239" y="2015425"/>
            <a:ext cx="32020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Amicale de Gallardon</a:t>
            </a:r>
          </a:p>
          <a:p>
            <a:r>
              <a:rPr lang="fr-FR" dirty="0"/>
              <a:t>BSCL Barjouville</a:t>
            </a:r>
          </a:p>
          <a:p>
            <a:r>
              <a:rPr lang="fr-FR" dirty="0"/>
              <a:t>BC Vallée d’Avre</a:t>
            </a:r>
          </a:p>
          <a:p>
            <a:r>
              <a:rPr lang="fr-FR" dirty="0"/>
              <a:t>C’ Chartres BF</a:t>
            </a:r>
          </a:p>
          <a:p>
            <a:r>
              <a:rPr lang="fr-FR" dirty="0"/>
              <a:t>Courville BC</a:t>
            </a:r>
          </a:p>
          <a:p>
            <a:r>
              <a:rPr lang="fr-FR" dirty="0"/>
              <a:t>E </a:t>
            </a:r>
            <a:r>
              <a:rPr lang="fr-FR" dirty="0" err="1"/>
              <a:t>Belhomert</a:t>
            </a:r>
            <a:r>
              <a:rPr lang="fr-FR" dirty="0"/>
              <a:t> La Loupe</a:t>
            </a:r>
          </a:p>
          <a:p>
            <a:r>
              <a:rPr lang="fr-FR" dirty="0"/>
              <a:t>ES Maintenon-Pierre BB</a:t>
            </a:r>
          </a:p>
          <a:p>
            <a:r>
              <a:rPr lang="fr-FR" dirty="0"/>
              <a:t>ES Nogentaise</a:t>
            </a:r>
          </a:p>
          <a:p>
            <a:r>
              <a:rPr lang="fr-FR" dirty="0"/>
              <a:t>Luisant AC</a:t>
            </a:r>
          </a:p>
          <a:p>
            <a:r>
              <a:rPr lang="fr-FR" dirty="0"/>
              <a:t>CS Mainvilliers B</a:t>
            </a:r>
          </a:p>
          <a:p>
            <a:r>
              <a:rPr lang="fr-FR" dirty="0"/>
              <a:t>Nogent BC</a:t>
            </a:r>
          </a:p>
          <a:p>
            <a:r>
              <a:rPr lang="fr-FR" dirty="0"/>
              <a:t>Comité 28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5786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D3A5A1-59DF-4F10-99EA-0FD9500B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773" y="1112602"/>
            <a:ext cx="1262454" cy="18630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6E3289-F726-4D6A-80ED-D282B2EB1A7C}"/>
              </a:ext>
            </a:extLst>
          </p:cNvPr>
          <p:cNvSpPr txBox="1"/>
          <p:nvPr/>
        </p:nvSpPr>
        <p:spPr>
          <a:xfrm>
            <a:off x="3538127" y="3116801"/>
            <a:ext cx="2067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COMITÉ D’EURE-ET-LOIR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DE BASKETBALL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CAF154-E87E-4171-A24A-1603EB63900F}"/>
              </a:ext>
            </a:extLst>
          </p:cNvPr>
          <p:cNvSpPr txBox="1"/>
          <p:nvPr/>
        </p:nvSpPr>
        <p:spPr>
          <a:xfrm>
            <a:off x="3316691" y="3699870"/>
            <a:ext cx="2510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5 RUE DU PETIT RÉAU – 28300 LÈVES</a:t>
            </a:r>
          </a:p>
        </p:txBody>
      </p:sp>
    </p:spTree>
    <p:extLst>
      <p:ext uri="{BB962C8B-B14F-4D97-AF65-F5344CB8AC3E}">
        <p14:creationId xmlns:p14="http://schemas.microsoft.com/office/powerpoint/2010/main" val="54896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66BC0E9-F9F5-6534-2447-A8D6FD66F5A7}"/>
              </a:ext>
            </a:extLst>
          </p:cNvPr>
          <p:cNvSpPr txBox="1"/>
          <p:nvPr/>
        </p:nvSpPr>
        <p:spPr>
          <a:xfrm>
            <a:off x="2286000" y="185933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Accueil</a:t>
            </a: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</a:t>
            </a: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LICENCES</a:t>
            </a: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SPORTIVE</a:t>
            </a: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3x3</a:t>
            </a: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 28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2395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Diverses</a:t>
            </a: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61D410-1F7F-462B-17E3-016B39A4A7DB}"/>
              </a:ext>
            </a:extLst>
          </p:cNvPr>
          <p:cNvSpPr txBox="1"/>
          <p:nvPr/>
        </p:nvSpPr>
        <p:spPr>
          <a:xfrm>
            <a:off x="3133817" y="1219202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</a:rPr>
              <a:t>ORDRE DU JOUR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14BCBF-EAE2-110E-53B4-6737865EDB21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</p:spTree>
    <p:extLst>
      <p:ext uri="{BB962C8B-B14F-4D97-AF65-F5344CB8AC3E}">
        <p14:creationId xmlns:p14="http://schemas.microsoft.com/office/powerpoint/2010/main" val="73389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EDO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4F09E2-4646-ED1D-C39B-CE32A1EB7EE4}"/>
              </a:ext>
            </a:extLst>
          </p:cNvPr>
          <p:cNvSpPr txBox="1"/>
          <p:nvPr/>
        </p:nvSpPr>
        <p:spPr>
          <a:xfrm>
            <a:off x="114300" y="1371627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</a:rPr>
              <a:t>Planification des matches</a:t>
            </a:r>
            <a:r>
              <a:rPr lang="fr-FR" dirty="0">
                <a:solidFill>
                  <a:srgbClr val="000000"/>
                </a:solidFill>
              </a:rPr>
              <a:t>     </a:t>
            </a:r>
            <a:r>
              <a:rPr lang="fr-FR" b="1" dirty="0">
                <a:solidFill>
                  <a:srgbClr val="000000"/>
                </a:solidFill>
              </a:rPr>
              <a:t>(PRM, PRF, DM2, Jeunes région)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C30637-75D6-C843-164B-EE03CA075782}"/>
              </a:ext>
            </a:extLst>
          </p:cNvPr>
          <p:cNvSpPr txBox="1"/>
          <p:nvPr/>
        </p:nvSpPr>
        <p:spPr>
          <a:xfrm>
            <a:off x="496614" y="2004771"/>
            <a:ext cx="853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Répartitrice : </a:t>
            </a:r>
            <a:r>
              <a:rPr lang="fr-FR" dirty="0">
                <a:solidFill>
                  <a:srgbClr val="000000"/>
                </a:solidFill>
                <a:hlinkClick r:id="rId2"/>
              </a:rPr>
              <a:t>edorepartiteur28@gmail.com </a:t>
            </a:r>
            <a:r>
              <a:rPr lang="fr-FR" dirty="0">
                <a:solidFill>
                  <a:srgbClr val="000000"/>
                </a:solidFill>
              </a:rPr>
              <a:t>/ </a:t>
            </a:r>
            <a:r>
              <a:rPr lang="fr-FR" dirty="0">
                <a:solidFill>
                  <a:srgbClr val="000000"/>
                </a:solidFill>
                <a:hlinkClick r:id="rId3"/>
              </a:rPr>
              <a:t>marie-christine.poizat@orange.fr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Mettre en copie : </a:t>
            </a:r>
            <a:r>
              <a:rPr lang="fr-FR" dirty="0">
                <a:solidFill>
                  <a:srgbClr val="000000"/>
                </a:solidFill>
                <a:hlinkClick r:id="rId4"/>
              </a:rPr>
              <a:t>sebastien.roger84@gmail.com</a:t>
            </a:r>
            <a:r>
              <a:rPr lang="fr-FR" dirty="0">
                <a:solidFill>
                  <a:srgbClr val="000000"/>
                </a:solidFill>
              </a:rPr>
              <a:t> (président EDO)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9423F0-13E5-BA3B-6FF3-49D228A1F58C}"/>
              </a:ext>
            </a:extLst>
          </p:cNvPr>
          <p:cNvSpPr txBox="1"/>
          <p:nvPr/>
        </p:nvSpPr>
        <p:spPr>
          <a:xfrm>
            <a:off x="496614" y="265977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Indiquer sur les demandes : Niveau, heure, lieu, nom équipe visiteuse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881826-E63D-81A7-13E3-9A43E0F9C59B}"/>
              </a:ext>
            </a:extLst>
          </p:cNvPr>
          <p:cNvSpPr txBox="1"/>
          <p:nvPr/>
        </p:nvSpPr>
        <p:spPr>
          <a:xfrm>
            <a:off x="496614" y="3074220"/>
            <a:ext cx="864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Les demandes devront parvenir 21 jours avant la date de la rencontre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Dérogation possible jusqu’à 14 jours avant la rencontre (si premier horaire communiqué à l’avance)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B832193-A85A-7F22-FC96-41A31988AC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1521" y="3871752"/>
            <a:ext cx="3714741" cy="27683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BDE85D9-A0E7-2280-10A0-3020F1A5CCE5}"/>
              </a:ext>
            </a:extLst>
          </p:cNvPr>
          <p:cNvSpPr txBox="1"/>
          <p:nvPr/>
        </p:nvSpPr>
        <p:spPr>
          <a:xfrm>
            <a:off x="264007" y="4368180"/>
            <a:ext cx="4366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Adresses sur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hlinkClick r:id="rId6"/>
              </a:rPr>
              <a:t>eureetloirbasketball.fr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2EAC345B-D5E6-977A-DD82-B3FD489CDAB1}"/>
              </a:ext>
            </a:extLst>
          </p:cNvPr>
          <p:cNvSpPr/>
          <p:nvPr/>
        </p:nvSpPr>
        <p:spPr>
          <a:xfrm>
            <a:off x="2210522" y="5612203"/>
            <a:ext cx="3326524" cy="6306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1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EDO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4F09E2-4646-ED1D-C39B-CE32A1EB7EE4}"/>
              </a:ext>
            </a:extLst>
          </p:cNvPr>
          <p:cNvSpPr txBox="1"/>
          <p:nvPr/>
        </p:nvSpPr>
        <p:spPr>
          <a:xfrm>
            <a:off x="114300" y="1371627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</a:rPr>
              <a:t>Désignations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9423F0-13E5-BA3B-6FF3-49D228A1F58C}"/>
              </a:ext>
            </a:extLst>
          </p:cNvPr>
          <p:cNvSpPr txBox="1"/>
          <p:nvPr/>
        </p:nvSpPr>
        <p:spPr>
          <a:xfrm>
            <a:off x="558853" y="2002172"/>
            <a:ext cx="858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DM2 non désignée sauf si couplage possible avec PRF ou PRM et si les horaires ont été communiqués 21 jours avant.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881826-E63D-81A7-13E3-9A43E0F9C59B}"/>
              </a:ext>
            </a:extLst>
          </p:cNvPr>
          <p:cNvSpPr txBox="1"/>
          <p:nvPr/>
        </p:nvSpPr>
        <p:spPr>
          <a:xfrm>
            <a:off x="558853" y="3082631"/>
            <a:ext cx="86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Désignation à J-20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B832193-A85A-7F22-FC96-41A31988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71752"/>
            <a:ext cx="3873784" cy="27683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BDE85D9-A0E7-2280-10A0-3020F1A5CCE5}"/>
              </a:ext>
            </a:extLst>
          </p:cNvPr>
          <p:cNvSpPr txBox="1"/>
          <p:nvPr/>
        </p:nvSpPr>
        <p:spPr>
          <a:xfrm>
            <a:off x="264007" y="4368180"/>
            <a:ext cx="4366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Tableau des désignations sur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hlinkClick r:id="rId3"/>
              </a:rPr>
              <a:t>eureetloirbasketball.fr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2EAC345B-D5E6-977A-DD82-B3FD489CDAB1}"/>
              </a:ext>
            </a:extLst>
          </p:cNvPr>
          <p:cNvSpPr/>
          <p:nvPr/>
        </p:nvSpPr>
        <p:spPr>
          <a:xfrm>
            <a:off x="2210522" y="5612203"/>
            <a:ext cx="3326524" cy="6306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EDO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4F09E2-4646-ED1D-C39B-CE32A1EB7EE4}"/>
              </a:ext>
            </a:extLst>
          </p:cNvPr>
          <p:cNvSpPr txBox="1"/>
          <p:nvPr/>
        </p:nvSpPr>
        <p:spPr>
          <a:xfrm>
            <a:off x="77792" y="108277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</a:rPr>
              <a:t>Planning formation arbitre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B832193-A85A-7F22-FC96-41A31988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63021" y="3947952"/>
            <a:ext cx="3340914" cy="276838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BDE85D9-A0E7-2280-10A0-3020F1A5CCE5}"/>
              </a:ext>
            </a:extLst>
          </p:cNvPr>
          <p:cNvSpPr txBox="1"/>
          <p:nvPr/>
        </p:nvSpPr>
        <p:spPr>
          <a:xfrm>
            <a:off x="205543" y="4432431"/>
            <a:ext cx="4366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Planning sur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hlinkClick r:id="rId3"/>
              </a:rPr>
              <a:t>eureetloirbasketball.fr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2EAC345B-D5E6-977A-DD82-B3FD489CDAB1}"/>
              </a:ext>
            </a:extLst>
          </p:cNvPr>
          <p:cNvSpPr/>
          <p:nvPr/>
        </p:nvSpPr>
        <p:spPr>
          <a:xfrm>
            <a:off x="2210522" y="5775222"/>
            <a:ext cx="3326524" cy="36589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51E2119-C355-522C-9CC0-0ACFC7CE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04329"/>
              </p:ext>
            </p:extLst>
          </p:nvPr>
        </p:nvGraphicFramePr>
        <p:xfrm>
          <a:off x="1039915" y="1452110"/>
          <a:ext cx="6096000" cy="253750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92442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2087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7138295"/>
                    </a:ext>
                  </a:extLst>
                </a:gridCol>
              </a:tblGrid>
              <a:tr h="298848">
                <a:tc rowSpan="2">
                  <a:txBody>
                    <a:bodyPr/>
                    <a:lstStyle/>
                    <a:p>
                      <a:endParaRPr lang="fr-FR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JDA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30 Septembre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ysClr val="windowText" lastClr="000000"/>
                          </a:solidFill>
                        </a:rPr>
                        <a:t>Dreux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90068"/>
                  </a:ext>
                </a:extLst>
              </a:tr>
              <a:tr h="298848">
                <a:tc vMerge="1"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fr-FR" sz="1400" baseline="30000" dirty="0">
                          <a:solidFill>
                            <a:sysClr val="windowText" lastClr="000000"/>
                          </a:solidFill>
                        </a:rPr>
                        <a:t>er</a:t>
                      </a: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 Octobre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Courville/Eure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559076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FIO 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21 octobre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135582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FIO 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7 Janvier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27710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FIO Session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10 Mars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10986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FIO Session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20 Avril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70380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Examen blanc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05 Mai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63802"/>
                  </a:ext>
                </a:extLst>
              </a:tr>
              <a:tr h="403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Examen théorique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ysClr val="windowText" lastClr="000000"/>
                          </a:solidFill>
                        </a:rPr>
                        <a:t>09 Juin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2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7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EDO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4F09E2-4646-ED1D-C39B-CE32A1EB7EE4}"/>
              </a:ext>
            </a:extLst>
          </p:cNvPr>
          <p:cNvSpPr txBox="1"/>
          <p:nvPr/>
        </p:nvSpPr>
        <p:spPr>
          <a:xfrm>
            <a:off x="114300" y="1371627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</a:rPr>
              <a:t>Formation OTM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C30637-75D6-C843-164B-EE03CA075782}"/>
              </a:ext>
            </a:extLst>
          </p:cNvPr>
          <p:cNvSpPr txBox="1"/>
          <p:nvPr/>
        </p:nvSpPr>
        <p:spPr>
          <a:xfrm>
            <a:off x="496614" y="3214446"/>
            <a:ext cx="853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Se rapprocher de Vincent SAUVETRE : </a:t>
            </a:r>
            <a:r>
              <a:rPr lang="fr-FR" dirty="0">
                <a:solidFill>
                  <a:srgbClr val="000000"/>
                </a:solidFill>
                <a:hlinkClick r:id="rId2"/>
              </a:rPr>
              <a:t>vsauvetre@gmail.com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 ou Marie-Christine POIZAT : </a:t>
            </a:r>
            <a:r>
              <a:rPr lang="fr-FR" dirty="0">
                <a:solidFill>
                  <a:srgbClr val="000000"/>
                </a:solidFill>
                <a:hlinkClick r:id="rId3"/>
              </a:rPr>
              <a:t>marie-christine.poizat@orange.fr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1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E0F2A-7DBC-E688-F757-85DCA9C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4962" y="901490"/>
            <a:ext cx="4072994" cy="5738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69473B-8F68-BE9F-04F7-252ED8206E12}"/>
              </a:ext>
            </a:extLst>
          </p:cNvPr>
          <p:cNvSpPr txBox="1"/>
          <p:nvPr/>
        </p:nvSpPr>
        <p:spPr>
          <a:xfrm>
            <a:off x="161596" y="1663855"/>
            <a:ext cx="4673365" cy="419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FORMULAIRE DEMISSION / MUTATION</a:t>
            </a:r>
            <a:endParaRPr lang="fr-F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Période du 01/07 au 30/11  et  01/12 au 28/02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documents à joindre à la demande sont indiqués dans le cadre (bas – droite)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fonction des documents joints la licence sera 1C (si professionnel) ou 2C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1C : niveau National et PRENAT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2C : tous les autres cas et niveau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Période du 01/12 au 28/02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justificatifs : 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LICENCE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E0F2A-7DBC-E688-F757-85DCA9C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0046" y="901490"/>
            <a:ext cx="4065919" cy="5738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69473B-8F68-BE9F-04F7-252ED8206E12}"/>
              </a:ext>
            </a:extLst>
          </p:cNvPr>
          <p:cNvSpPr txBox="1"/>
          <p:nvPr/>
        </p:nvSpPr>
        <p:spPr>
          <a:xfrm>
            <a:off x="161597" y="1663855"/>
            <a:ext cx="4024148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 DE SUR CLASSEMENT Simple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Médecin de famille</a:t>
            </a:r>
          </a:p>
        </p:txBody>
      </p:sp>
    </p:spTree>
    <p:extLst>
      <p:ext uri="{BB962C8B-B14F-4D97-AF65-F5344CB8AC3E}">
        <p14:creationId xmlns:p14="http://schemas.microsoft.com/office/powerpoint/2010/main" val="320698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ADC8A48-42E7-CE04-A5F1-AB64CEBECCA8}"/>
              </a:ext>
            </a:extLst>
          </p:cNvPr>
          <p:cNvSpPr txBox="1"/>
          <p:nvPr/>
        </p:nvSpPr>
        <p:spPr>
          <a:xfrm>
            <a:off x="5979351" y="217862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Saison 2023/2024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5012B6-62CB-2716-7469-8E5B9B7E8C51}"/>
              </a:ext>
            </a:extLst>
          </p:cNvPr>
          <p:cNvSpPr txBox="1"/>
          <p:nvPr/>
        </p:nvSpPr>
        <p:spPr>
          <a:xfrm>
            <a:off x="77792" y="21786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LICENCES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8E0F2A-7DBC-E688-F757-85DCA9C8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94" y="901490"/>
            <a:ext cx="4091623" cy="5738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69473B-8F68-BE9F-04F7-252ED8206E12}"/>
              </a:ext>
            </a:extLst>
          </p:cNvPr>
          <p:cNvSpPr txBox="1"/>
          <p:nvPr/>
        </p:nvSpPr>
        <p:spPr>
          <a:xfrm>
            <a:off x="161597" y="1663855"/>
            <a:ext cx="4024148" cy="1799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ATTESTATION  de  QS  - Majeur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 Dirigeants et Entraineurs 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joueurs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plus besoin de certificat médical</a:t>
            </a:r>
          </a:p>
        </p:txBody>
      </p:sp>
    </p:spTree>
    <p:extLst>
      <p:ext uri="{BB962C8B-B14F-4D97-AF65-F5344CB8AC3E}">
        <p14:creationId xmlns:p14="http://schemas.microsoft.com/office/powerpoint/2010/main" val="197274264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FFBB-Arial">
  <a:themeElements>
    <a:clrScheme name="FFBB 1">
      <a:dk1>
        <a:srgbClr val="FFFFFF"/>
      </a:dk1>
      <a:lt1>
        <a:srgbClr val="9B9C9E"/>
      </a:lt1>
      <a:dk2>
        <a:srgbClr val="00378A"/>
      </a:dk2>
      <a:lt2>
        <a:srgbClr val="E1001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ModelFFBB-Arial</Template>
  <TotalTime>632</TotalTime>
  <Words>846</Words>
  <Application>Microsoft Office PowerPoint</Application>
  <PresentationFormat>Affichage à l'écran (4:3)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Wingdings</vt:lpstr>
      <vt:lpstr>ModelFFBB-Arial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Amandine ROBIN</dc:creator>
  <cp:lastModifiedBy>GALLAND Emmanuel</cp:lastModifiedBy>
  <cp:revision>10</cp:revision>
  <dcterms:created xsi:type="dcterms:W3CDTF">2015-12-08T13:55:26Z</dcterms:created>
  <dcterms:modified xsi:type="dcterms:W3CDTF">2023-09-16T16:26:15Z</dcterms:modified>
</cp:coreProperties>
</file>